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/>
    <p:restoredTop sz="96327"/>
  </p:normalViewPr>
  <p:slideViewPr>
    <p:cSldViewPr snapToGrid="0">
      <p:cViewPr varScale="1">
        <p:scale>
          <a:sx n="58" d="100"/>
          <a:sy n="58" d="100"/>
        </p:scale>
        <p:origin x="200" y="1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7F2E3-22AC-9B5D-B725-D138820C6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EC14D2-B95B-8906-F538-168263CF13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5C0F1-9529-B405-FB97-ECCC15DF6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7FDC-1E97-6C48-A66C-A1373FAD5160}" type="datetimeFigureOut">
              <a:rPr lang="en-US" smtClean="0"/>
              <a:t>3/14/23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A1E-8978-4D72-AEEB-7BB28ED2F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DC818-C1DA-6CB8-CC20-DCE81ACA2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F4B30-27E2-ED45-B8A4-F2535D7C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2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19CBA-96D5-8AA2-C931-BC9AC94F4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1688D6-D811-9E5D-F6E7-34B1035CA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E5B28-BE08-F8FD-0E9B-67DFBFC84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7FDC-1E97-6C48-A66C-A1373FAD5160}" type="datetimeFigureOut">
              <a:rPr lang="en-US" smtClean="0"/>
              <a:t>3/14/23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C09CF-3049-8C0D-D634-D907EB274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D239A-86F6-A74C-697B-EDE9A3BA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F4B30-27E2-ED45-B8A4-F2535D7C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11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73D415-35D3-6A5D-682F-DAA793E4A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5F5425-D483-BE7E-A6CF-DB59EE7CD7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778A0-F69F-B795-9D6C-459B4087B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7FDC-1E97-6C48-A66C-A1373FAD5160}" type="datetimeFigureOut">
              <a:rPr lang="en-US" smtClean="0"/>
              <a:t>3/14/23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BC1C5-C693-5838-DFF7-CBA305B50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921C7-5940-14A5-6F68-40A7F3C02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F4B30-27E2-ED45-B8A4-F2535D7C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9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2B066-EB43-8338-B252-7AAB241CF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25D24-85C3-60B0-8EAD-983E1C5FC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679BD-F5CA-7640-5752-0AF3F0E73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7FDC-1E97-6C48-A66C-A1373FAD5160}" type="datetimeFigureOut">
              <a:rPr lang="en-US" smtClean="0"/>
              <a:t>3/14/23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38E46-B85C-2AC1-2E51-C00A5C520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0479B-F255-9517-E67B-926980E1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F4B30-27E2-ED45-B8A4-F2535D7C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5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9FE15-6792-8531-1A0B-EDEFAC79A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40B68-38E9-4AFD-A9FD-A501AF9D2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0F57B-71AE-2CD0-D90F-D28144D90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7FDC-1E97-6C48-A66C-A1373FAD5160}" type="datetimeFigureOut">
              <a:rPr lang="en-US" smtClean="0"/>
              <a:t>3/14/23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3F395-8DD6-9110-7EEC-F856359B8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57348-A923-26CA-223F-6803B1E86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F4B30-27E2-ED45-B8A4-F2535D7C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37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F393B-E8B4-8528-ADED-497830855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1298A-DF6D-4ECB-BC49-9E5625240E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C051CD-A204-4F58-EBA3-4E43CE632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5C07A-48B9-D410-9C8E-ADE58CEE4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7FDC-1E97-6C48-A66C-A1373FAD5160}" type="datetimeFigureOut">
              <a:rPr lang="en-US" smtClean="0"/>
              <a:t>3/14/23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528A7-AFBF-3295-0644-11DD0BE75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BCC90-0D77-741E-A215-4220A18FF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F4B30-27E2-ED45-B8A4-F2535D7C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1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5C50D-8322-F23A-C62A-A6E16CE4C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D01F0-B809-E745-AEF6-691442F75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EDB2E-E70B-21BC-9DB6-9C192E0ED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A9B686-CA2B-F7E6-A097-1E7643F25B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0591EE-7C4F-9EC2-E659-E228D96F23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D4500D-8D6B-E67D-7006-FB65FB60F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7FDC-1E97-6C48-A66C-A1373FAD5160}" type="datetimeFigureOut">
              <a:rPr lang="en-US" smtClean="0"/>
              <a:t>3/14/23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5CF605-93E9-D6FC-D7FB-6FC39E071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29A04F-2B86-21AF-BF64-AC4D17276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F4B30-27E2-ED45-B8A4-F2535D7C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5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E4A76-E2EE-0DE7-F6C8-8A6DD9C00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58E384-90CB-081B-EFF1-BF1A42EAD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7FDC-1E97-6C48-A66C-A1373FAD5160}" type="datetimeFigureOut">
              <a:rPr lang="en-US" smtClean="0"/>
              <a:t>3/14/23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D0447-EF15-E19B-F3DB-754838477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2573AA-5ED9-1AB0-029D-B7EF52E50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F4B30-27E2-ED45-B8A4-F2535D7C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5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93D5CE-24B6-D281-D567-B71C87455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7FDC-1E97-6C48-A66C-A1373FAD5160}" type="datetimeFigureOut">
              <a:rPr lang="en-US" smtClean="0"/>
              <a:t>3/14/23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AF6D78-3D4B-A684-52B7-1C85DF2B1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47BD8F-B513-A7B8-4CBE-8B7D01F50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F4B30-27E2-ED45-B8A4-F2535D7C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4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E2EA-9832-356D-3E82-2E40069CF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82FC6-57E3-A303-6681-5E5C5138D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BA5556-E6C0-B637-E8FD-00097853C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9E9EA8-8788-9083-381E-99E24C7C8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7FDC-1E97-6C48-A66C-A1373FAD5160}" type="datetimeFigureOut">
              <a:rPr lang="en-US" smtClean="0"/>
              <a:t>3/14/23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EEACB-FDA9-BF57-621C-D21615D68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EA16AC-CB5E-EDE8-137F-1590A842A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F4B30-27E2-ED45-B8A4-F2535D7C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24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22089-3C33-D552-D0C6-4147D93A1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41087F-019B-C89A-D1F0-DE99CC7D9A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EBEA8F-E1EB-1BB0-0D9A-51A5B22CB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4B254-6419-591A-476B-C340A00A4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7FDC-1E97-6C48-A66C-A1373FAD5160}" type="datetimeFigureOut">
              <a:rPr lang="en-US" smtClean="0"/>
              <a:t>3/14/23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BEB509-B3E0-F54D-C48B-9399FB45D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C5382-2A02-6150-41CC-441E06CFE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F4B30-27E2-ED45-B8A4-F2535D7C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38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5B68FC-C557-FBF3-F6F1-763E48581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32914-C2EA-0FD9-B2CA-735124FFE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E1E7A-62B0-3F63-ACCD-E7C322CEBF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E7FDC-1E97-6C48-A66C-A1373FAD5160}" type="datetimeFigureOut">
              <a:rPr lang="en-US" smtClean="0"/>
              <a:t>3/14/23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49E81-7294-D5A2-9AEB-E9C56560A3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11023-4C57-25A8-16D4-80F9D75B49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F4B30-27E2-ED45-B8A4-F2535D7C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9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ergiopombo@berkanape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34A7C-7B33-E984-73E0-5BC5ED8824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5440" y="1586036"/>
            <a:ext cx="9144000" cy="2387600"/>
          </a:xfrm>
        </p:spPr>
        <p:txBody>
          <a:bodyPr/>
          <a:lstStyle/>
          <a:p>
            <a:r>
              <a:rPr lang="en-US" sz="13800" dirty="0"/>
              <a:t>Berkana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AE11EC-F3F5-2DDE-2DA0-C721EAEC42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6900" y="3927158"/>
            <a:ext cx="9144000" cy="1655762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en-US" sz="3800" i="0" dirty="0">
                <a:solidFill>
                  <a:srgbClr val="000000"/>
                </a:solidFill>
                <a:effectLst/>
              </a:rPr>
              <a:t>Advisory and Investment Platform for Green Solutions</a:t>
            </a:r>
            <a:endParaRPr lang="en-US" sz="3800" dirty="0">
              <a:solidFill>
                <a:srgbClr val="000000"/>
              </a:solidFill>
            </a:endParaRPr>
          </a:p>
          <a:p>
            <a:pPr fontAlgn="base"/>
            <a:r>
              <a:rPr lang="en-US" sz="3800" dirty="0">
                <a:effectLst/>
              </a:rPr>
              <a:t>SEC final registration (pending) FINRA #319299</a:t>
            </a:r>
          </a:p>
          <a:p>
            <a:pPr fontAlgn="base"/>
            <a:br>
              <a:rPr lang="en-US" dirty="0">
                <a:effectLst/>
              </a:rPr>
            </a:br>
            <a:endParaRPr lang="en-US" dirty="0">
              <a:effectLst/>
            </a:endParaRPr>
          </a:p>
          <a:p>
            <a:pPr algn="l" fontAlgn="base"/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13AFFB-7E8D-148A-D1B8-2DE61A546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266" y="1705198"/>
            <a:ext cx="1185800" cy="344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78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30829-5E1A-D92B-4906-FC5DD4EC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Our Firm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05563-B7DC-F767-79C1-C51A4C77E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996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E101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Berkana Private Equity, LLC manages a global platform of advisory, green investments, and institutional fundraising.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E101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Berkana team includes professionals and partners with extensive experience in providing green solutions.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E101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Berkana enhances the value of local investments by partnering with experienced global and local technology solutions providers.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E101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Berkana conducts business with the highest environmental and governance standards for its clients</a:t>
            </a:r>
            <a:r>
              <a:rPr lang="en-US" dirty="0">
                <a:solidFill>
                  <a:srgbClr val="0E101A"/>
                </a:solidFill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6144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F43C3-ED9F-AC33-B24E-FB7CB3AC7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+mn-lt"/>
              </a:rPr>
              <a:t>Our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0D082-6315-FC5E-B8F2-C60EDF791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7166"/>
            <a:ext cx="10515600" cy="53054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E101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Berkana has a premier team of private equity professionals, energy executives, and technology partners.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E101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team has over 35 years of experience analyzing and structuring investments in energy companies and global investment funds.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E101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Berkana's professionals have a successful investment track record in over 100 countries.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E101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team is highly motivated to advance the global green economy sector.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E101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Berkana is developing strategic alliances with world-class technology partners to offer credible expertise and tested technologies.</a:t>
            </a:r>
          </a:p>
        </p:txBody>
      </p:sp>
    </p:spTree>
    <p:extLst>
      <p:ext uri="{BB962C8B-B14F-4D97-AF65-F5344CB8AC3E}">
        <p14:creationId xmlns:p14="http://schemas.microsoft.com/office/powerpoint/2010/main" val="176077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73782-E8C8-D732-CF4A-D043A9AAC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i="0" dirty="0">
                <a:effectLst/>
                <a:latin typeface="+mn-lt"/>
              </a:rPr>
              <a:t>Our Services</a:t>
            </a:r>
            <a:endParaRPr lang="en-US" sz="6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F2728-05CA-E485-6A35-F1E344D10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37777" cy="4351338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Investing in climate change</a:t>
            </a:r>
            <a:endParaRPr lang="en-US" i="0" dirty="0">
              <a:effectLst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Structuring club deals</a:t>
            </a:r>
            <a:endParaRPr lang="en-US" i="0" dirty="0">
              <a:effectLst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Advising climate-related projects and solutions  ​</a:t>
            </a:r>
            <a:endParaRPr lang="en-US" i="0" dirty="0">
              <a:effectLst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Promoting and advising </a:t>
            </a:r>
            <a:r>
              <a:rPr lang="en-US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green</a:t>
            </a:r>
            <a:r>
              <a:rPr lang="en-US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projects and new technologies </a:t>
            </a:r>
          </a:p>
          <a:p>
            <a:pPr fontAlgn="base"/>
            <a:r>
              <a:rPr lang="en-US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Fundraising amongst Institutional Investors</a:t>
            </a:r>
            <a:endParaRPr lang="en-US" i="0" dirty="0">
              <a:effectLst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59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A1577-1CF6-0D1B-1B50-921F52D5F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60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Areas of Focus</a:t>
            </a:r>
            <a:endParaRPr lang="en-US" sz="6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735B6-73BD-71B0-00BE-9B8B79D6A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8545"/>
            <a:ext cx="5448300" cy="4351338"/>
          </a:xfrm>
        </p:spPr>
        <p:txBody>
          <a:bodyPr>
            <a:normAutofit/>
          </a:bodyPr>
          <a:lstStyle/>
          <a:p>
            <a:pPr fontAlgn="base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Renewable energy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Forestry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Manufacturing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Tourism </a:t>
            </a:r>
          </a:p>
          <a:p>
            <a:pPr fontAlgn="base"/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Fishing </a:t>
            </a:r>
          </a:p>
          <a:p>
            <a:pPr marL="0" indent="0" algn="l" fontAlgn="base">
              <a:buNone/>
            </a:pP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9920D6B-6157-1433-503E-360519A26754}"/>
              </a:ext>
            </a:extLst>
          </p:cNvPr>
          <p:cNvSpPr txBox="1">
            <a:spLocks/>
          </p:cNvSpPr>
          <p:nvPr/>
        </p:nvSpPr>
        <p:spPr>
          <a:xfrm>
            <a:off x="5448300" y="2393950"/>
            <a:ext cx="54483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Buildings and housing solutions </a:t>
            </a:r>
          </a:p>
          <a:p>
            <a:pPr fontAlgn="base"/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Transport</a:t>
            </a:r>
          </a:p>
          <a:p>
            <a:pPr fontAlgn="base"/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Agriculture </a:t>
            </a:r>
          </a:p>
          <a:p>
            <a:pPr fontAlgn="base"/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Waste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5899354-FE4C-B280-7EDD-0A194A0E9723}"/>
              </a:ext>
            </a:extLst>
          </p:cNvPr>
          <p:cNvSpPr txBox="1">
            <a:spLocks/>
          </p:cNvSpPr>
          <p:nvPr/>
        </p:nvSpPr>
        <p:spPr>
          <a:xfrm>
            <a:off x="876300" y="1715929"/>
            <a:ext cx="5448300" cy="7118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anose="020B0604020202020204" pitchFamily="34" charset="0"/>
              <a:buNone/>
            </a:pPr>
            <a:r>
              <a:rPr lang="en-US" dirty="0">
                <a:latin typeface="open sans" panose="020B0606030504020204" pitchFamily="34" charset="0"/>
              </a:rPr>
              <a:t>Green Economy Zone: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726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CD36C-A308-C657-4E77-8E6490ED2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Fundraising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AB713-DAF7-5C8A-7A22-BC2C424DC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•Berkana has applied for SEC-FINRA’s Capital Acquisition Brokers’ license to allow fundraising amongst institutional investors.</a:t>
            </a:r>
          </a:p>
          <a:p>
            <a:pPr marL="0" indent="0">
              <a:buNone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•Berkana aims to facilitate the linkage between private and public funding for green projects.</a:t>
            </a:r>
          </a:p>
          <a:p>
            <a:pPr marL="0" indent="0">
              <a:buNone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•Berkana has a successful working relationship with more than 200 institutional investors.</a:t>
            </a:r>
          </a:p>
        </p:txBody>
      </p:sp>
    </p:spTree>
    <p:extLst>
      <p:ext uri="{BB962C8B-B14F-4D97-AF65-F5344CB8AC3E}">
        <p14:creationId xmlns:p14="http://schemas.microsoft.com/office/powerpoint/2010/main" val="1351941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CD73C-54E0-209B-F498-1288D0CD0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Contact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A26DC-4039-A8A9-21AF-3C5BE40DB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80200" cy="4351338"/>
          </a:xfrm>
        </p:spPr>
        <p:txBody>
          <a:bodyPr/>
          <a:lstStyle/>
          <a:p>
            <a:pPr algn="l" fontAlgn="base"/>
            <a:r>
              <a:rPr lang="en-US" b="1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Sergio Pombo</a:t>
            </a:r>
          </a:p>
          <a:p>
            <a:pPr algn="l" fontAlgn="base"/>
            <a:r>
              <a:rPr lang="en-US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Email: 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S</a:t>
            </a:r>
            <a:r>
              <a:rPr lang="en-US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ergiopombo</a:t>
            </a:r>
            <a:r>
              <a:rPr lang="en-US" b="0" i="0" u="none" strike="noStrike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@berkanape.com</a:t>
            </a:r>
            <a:endParaRPr lang="en-US" b="0" i="0" u="none" strike="noStrike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 fontAlgn="base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Phone:+1 (202) 471-0428</a:t>
            </a:r>
            <a:endParaRPr lang="en-US" b="0" i="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 fontAlgn="base"/>
            <a:r>
              <a:rPr lang="en-US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Washington, DC USA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C90CA1E-EFB1-877D-6901-29DB8057E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346" y="1400146"/>
            <a:ext cx="3536454" cy="449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160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286</Words>
  <Application>Microsoft Macintosh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Open Sans</vt:lpstr>
      <vt:lpstr>Office Theme</vt:lpstr>
      <vt:lpstr>Berkana</vt:lpstr>
      <vt:lpstr>Our Firm </vt:lpstr>
      <vt:lpstr>Our Team</vt:lpstr>
      <vt:lpstr>Our Services</vt:lpstr>
      <vt:lpstr>Areas of Focus</vt:lpstr>
      <vt:lpstr>Fundraising </vt:lpstr>
      <vt:lpstr>Contact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Berkana</dc:title>
  <dc:creator>Hyunjin Park</dc:creator>
  <cp:lastModifiedBy>Hyunjin Park</cp:lastModifiedBy>
  <cp:revision>2</cp:revision>
  <dcterms:created xsi:type="dcterms:W3CDTF">2023-03-14T20:46:02Z</dcterms:created>
  <dcterms:modified xsi:type="dcterms:W3CDTF">2023-03-14T21:13:24Z</dcterms:modified>
</cp:coreProperties>
</file>